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50" r:id="rId5"/>
  </p:sldMasterIdLst>
  <p:notesMasterIdLst>
    <p:notesMasterId r:id="rId8"/>
  </p:notesMasterIdLst>
  <p:sldIdLst>
    <p:sldId id="290" r:id="rId6"/>
    <p:sldId id="284" r:id="rId7"/>
  </p:sldIdLst>
  <p:sldSz cx="9144000" cy="6858000" type="screen4x3"/>
  <p:notesSz cx="7315200" cy="96012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D94F00"/>
    <a:srgbClr val="074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14" autoAdjust="0"/>
  </p:normalViewPr>
  <p:slideViewPr>
    <p:cSldViewPr>
      <p:cViewPr>
        <p:scale>
          <a:sx n="121" d="100"/>
          <a:sy n="121" d="100"/>
        </p:scale>
        <p:origin x="-139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768" y="-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F67EB23-51C2-4003-8939-909BFA24A2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9432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6" descr="fh ppt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475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7"/>
          <p:cNvSpPr txBox="1">
            <a:spLocks noChangeArrowheads="1"/>
          </p:cNvSpPr>
          <p:nvPr/>
        </p:nvSpPr>
        <p:spPr bwMode="auto">
          <a:xfrm>
            <a:off x="8716963" y="6643688"/>
            <a:ext cx="4270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D81C7560-1A11-4509-B612-1B02F5A06118}" type="slidenum">
              <a:rPr lang="en-CA" altLang="en-US" sz="800" smtClean="0">
                <a:solidFill>
                  <a:schemeClr val="bg2"/>
                </a:solidFill>
                <a:latin typeface="Arial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CA" altLang="en-US" sz="800" dirty="0" smtClean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7300" y="1524000"/>
            <a:ext cx="6629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971800"/>
            <a:ext cx="6858000" cy="990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D94F00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276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50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28600"/>
            <a:ext cx="20002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28600"/>
            <a:ext cx="58483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495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6783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813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572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5810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9626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5420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7376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11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8221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4360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9939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0579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641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256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07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095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86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2226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23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3"/>
          <p:cNvSpPr txBox="1">
            <a:spLocks noChangeArrowheads="1"/>
          </p:cNvSpPr>
          <p:nvPr/>
        </p:nvSpPr>
        <p:spPr bwMode="auto">
          <a:xfrm>
            <a:off x="8716963" y="6643688"/>
            <a:ext cx="4270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E5923B3F-E7C1-4F3F-88C1-2DBC82340DBD}" type="slidenum">
              <a:rPr lang="en-CA" altLang="en-US" sz="800" smtClean="0">
                <a:solidFill>
                  <a:schemeClr val="bg2"/>
                </a:solidFill>
                <a:latin typeface="Arial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CA" altLang="en-US" sz="800" dirty="0" smtClean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28600"/>
            <a:ext cx="8001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45" descr="fh ppt 9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1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3200">
          <a:solidFill>
            <a:srgbClr val="074B8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800">
          <a:solidFill>
            <a:srgbClr val="074B88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400">
          <a:solidFill>
            <a:srgbClr val="074B88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09600" y="251460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200" b="1">
                <a:solidFill>
                  <a:srgbClr val="074B88"/>
                </a:solidFill>
                <a:latin typeface="Tahoma" pitchFamily="34" charset="0"/>
              </a:defRPr>
            </a:lvl1pPr>
            <a:lvl2pPr algn="ctr">
              <a:defRPr sz="3200" b="1">
                <a:solidFill>
                  <a:srgbClr val="074B88"/>
                </a:solidFill>
                <a:latin typeface="Tahoma" pitchFamily="34" charset="0"/>
              </a:defRPr>
            </a:lvl2pPr>
            <a:lvl3pPr algn="ctr">
              <a:defRPr sz="3200" b="1">
                <a:solidFill>
                  <a:srgbClr val="074B88"/>
                </a:solidFill>
                <a:latin typeface="Tahoma" pitchFamily="34" charset="0"/>
              </a:defRPr>
            </a:lvl3pPr>
            <a:lvl4pPr algn="ctr">
              <a:defRPr sz="3200" b="1">
                <a:solidFill>
                  <a:srgbClr val="074B88"/>
                </a:solidFill>
                <a:latin typeface="Tahoma" pitchFamily="34" charset="0"/>
              </a:defRPr>
            </a:lvl4pPr>
            <a:lvl5pPr algn="ctr">
              <a:defRPr sz="3200" b="1">
                <a:solidFill>
                  <a:srgbClr val="074B88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74B88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74B88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74B88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74B88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/>
              <a:t>Click to edit Master section style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57200" y="37338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rgbClr val="D94F00"/>
              </a:buClr>
              <a:buFont typeface="Wingdings" pitchFamily="2" charset="2"/>
              <a:defRPr sz="3200">
                <a:solidFill>
                  <a:srgbClr val="074B88"/>
                </a:solidFill>
                <a:latin typeface="Tahoma" pitchFamily="34" charset="0"/>
              </a:defRPr>
            </a:lvl1pPr>
            <a:lvl2pPr algn="ctr">
              <a:spcBef>
                <a:spcPct val="20000"/>
              </a:spcBef>
              <a:buClr>
                <a:srgbClr val="D94F00"/>
              </a:buClr>
              <a:buFont typeface="Wingdings" pitchFamily="2" charset="2"/>
              <a:defRPr sz="2800">
                <a:solidFill>
                  <a:srgbClr val="074B88"/>
                </a:solidFill>
                <a:latin typeface="Tahoma" pitchFamily="34" charset="0"/>
              </a:defRPr>
            </a:lvl2pPr>
            <a:lvl3pPr algn="ctr">
              <a:spcBef>
                <a:spcPct val="20000"/>
              </a:spcBef>
              <a:buClr>
                <a:srgbClr val="D94F00"/>
              </a:buClr>
              <a:buFont typeface="Wingdings" pitchFamily="2" charset="2"/>
              <a:defRPr sz="2400">
                <a:solidFill>
                  <a:srgbClr val="074B88"/>
                </a:solidFill>
                <a:latin typeface="Tahoma" pitchFamily="34" charset="0"/>
              </a:defRPr>
            </a:lvl3pPr>
            <a:lvl4pPr algn="ctr">
              <a:spcBef>
                <a:spcPct val="20000"/>
              </a:spcBef>
              <a:buClr>
                <a:srgbClr val="D94F00"/>
              </a:buClr>
              <a:buFont typeface="Wingdings" pitchFamily="2" charset="2"/>
              <a:defRPr sz="2000">
                <a:solidFill>
                  <a:srgbClr val="074B88"/>
                </a:solidFill>
                <a:latin typeface="Tahoma" pitchFamily="34" charset="0"/>
              </a:defRPr>
            </a:lvl4pPr>
            <a:lvl5pPr algn="ctr">
              <a:spcBef>
                <a:spcPct val="20000"/>
              </a:spcBef>
              <a:buClr>
                <a:srgbClr val="D94F00"/>
              </a:buClr>
              <a:buFont typeface="Wingdings" pitchFamily="2" charset="2"/>
              <a:defRPr sz="2000">
                <a:solidFill>
                  <a:srgbClr val="074B88"/>
                </a:solidFill>
                <a:latin typeface="Tahoma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rgbClr val="D94F00"/>
              </a:buClr>
              <a:buFont typeface="Wingdings" pitchFamily="2" charset="2"/>
              <a:defRPr sz="2000">
                <a:solidFill>
                  <a:srgbClr val="074B88"/>
                </a:solidFill>
                <a:latin typeface="Tahoma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rgbClr val="D94F00"/>
              </a:buClr>
              <a:buFont typeface="Wingdings" pitchFamily="2" charset="2"/>
              <a:defRPr sz="2000">
                <a:solidFill>
                  <a:srgbClr val="074B88"/>
                </a:solidFill>
                <a:latin typeface="Tahoma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rgbClr val="D94F00"/>
              </a:buClr>
              <a:buFont typeface="Wingdings" pitchFamily="2" charset="2"/>
              <a:defRPr sz="2000">
                <a:solidFill>
                  <a:srgbClr val="074B88"/>
                </a:solidFill>
                <a:latin typeface="Tahoma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rgbClr val="D94F00"/>
              </a:buClr>
              <a:buFont typeface="Wingdings" pitchFamily="2" charset="2"/>
              <a:defRPr sz="2000">
                <a:solidFill>
                  <a:srgbClr val="074B88"/>
                </a:solidFill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/>
              <a:t>Click to edit Master subtitle style</a:t>
            </a:r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0" y="6477000"/>
            <a:ext cx="5334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F5344CDB-F932-49B5-912A-285F8384C73A}" type="slidenum">
              <a:rPr lang="en-US" altLang="en-US" sz="800" b="1" smtClean="0">
                <a:solidFill>
                  <a:schemeClr val="bg1"/>
                </a:solidFill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altLang="en-US" sz="800" b="1" dirty="0" smtClean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2053" name="Picture 23" descr="fh ppt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6475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24"/>
          <p:cNvSpPr txBox="1">
            <a:spLocks noChangeArrowheads="1"/>
          </p:cNvSpPr>
          <p:nvPr/>
        </p:nvSpPr>
        <p:spPr bwMode="auto">
          <a:xfrm>
            <a:off x="8716963" y="6643688"/>
            <a:ext cx="4270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0A1F1B52-25F5-4BAE-A7CD-9E06B7760C2E}" type="slidenum">
              <a:rPr lang="en-CA" altLang="en-US" sz="800" smtClean="0">
                <a:solidFill>
                  <a:schemeClr val="bg2"/>
                </a:solidFill>
                <a:latin typeface="Arial" charset="0"/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CA" altLang="en-US" sz="800" dirty="0" smtClean="0">
              <a:solidFill>
                <a:schemeClr val="bg2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74B88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3200">
          <a:solidFill>
            <a:srgbClr val="074B8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800">
          <a:solidFill>
            <a:srgbClr val="074B8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400">
          <a:solidFill>
            <a:srgbClr val="074B88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94F00"/>
        </a:buClr>
        <a:buFont typeface="Wingdings" pitchFamily="2" charset="2"/>
        <a:buChar char="§"/>
        <a:defRPr sz="2000">
          <a:solidFill>
            <a:srgbClr val="074B8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Network</a:t>
            </a:r>
            <a:b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Status Overdose Response in ED    </a:t>
            </a:r>
            <a:r>
              <a:rPr lang="en-C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Aug 2018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061048"/>
              </p:ext>
            </p:extLst>
          </p:nvPr>
        </p:nvGraphicFramePr>
        <p:xfrm>
          <a:off x="1259632" y="1412777"/>
          <a:ext cx="7344816" cy="41118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0617"/>
                <a:gridCol w="1301147"/>
                <a:gridCol w="1215852"/>
                <a:gridCol w="1047200"/>
              </a:tblGrid>
              <a:tr h="655500">
                <a:tc>
                  <a:txBody>
                    <a:bodyPr/>
                    <a:lstStyle/>
                    <a:p>
                      <a:r>
                        <a:rPr lang="en-CA" dirty="0" smtClean="0"/>
                        <a:t>Project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Overall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Issues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Risks</a:t>
                      </a:r>
                      <a:endParaRPr lang="en-CA" dirty="0"/>
                    </a:p>
                  </a:txBody>
                  <a:tcPr/>
                </a:tc>
              </a:tr>
              <a:tr h="511484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Trauma &amp; Resiliency</a:t>
                      </a:r>
                      <a:r>
                        <a:rPr lang="en-CA" sz="1600" baseline="0" dirty="0" smtClean="0"/>
                        <a:t> Informed Practices (TRIP) 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11484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Post</a:t>
                      </a:r>
                      <a:r>
                        <a:rPr lang="en-CA" sz="1600" baseline="0" dirty="0" smtClean="0"/>
                        <a:t> Overdose follow up in Community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11484">
                <a:tc>
                  <a:txBody>
                    <a:bodyPr/>
                    <a:lstStyle/>
                    <a:p>
                      <a:r>
                        <a:rPr lang="en-CA" sz="1600" dirty="0" smtClean="0"/>
                        <a:t>Universal Screening in EDs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6350">
                <a:tc>
                  <a:txBody>
                    <a:bodyPr/>
                    <a:lstStyle/>
                    <a:p>
                      <a:r>
                        <a:rPr lang="en-CA" sz="1600" dirty="0" err="1" smtClean="0"/>
                        <a:t>Suboxone</a:t>
                      </a:r>
                      <a:r>
                        <a:rPr lang="en-CA" sz="1600" dirty="0" smtClean="0"/>
                        <a:t> Induction in EDs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7288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/>
                        <a:t>Opioid </a:t>
                      </a:r>
                      <a:r>
                        <a:rPr lang="en-CA" sz="1600" smtClean="0"/>
                        <a:t>Use - Patient </a:t>
                      </a:r>
                      <a:r>
                        <a:rPr lang="en-CA" sz="1600" dirty="0" smtClean="0"/>
                        <a:t>Handout</a:t>
                      </a:r>
                    </a:p>
                    <a:p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endParaRPr lang="en-CA" sz="1600" dirty="0" smtClean="0"/>
                    </a:p>
                    <a:p>
                      <a:r>
                        <a:rPr lang="en-CA" sz="1600" dirty="0" smtClean="0"/>
                        <a:t>Sustainment</a:t>
                      </a:r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211"/>
          <p:cNvSpPr>
            <a:spLocks noChangeArrowheads="1"/>
          </p:cNvSpPr>
          <p:nvPr/>
        </p:nvSpPr>
        <p:spPr bwMode="auto">
          <a:xfrm rot="5400000">
            <a:off x="5557217" y="3334097"/>
            <a:ext cx="228600" cy="24923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/>
          </a:p>
        </p:txBody>
      </p:sp>
      <p:sp>
        <p:nvSpPr>
          <p:cNvPr id="12" name="Oval 211"/>
          <p:cNvSpPr>
            <a:spLocks noChangeArrowheads="1"/>
          </p:cNvSpPr>
          <p:nvPr/>
        </p:nvSpPr>
        <p:spPr bwMode="auto">
          <a:xfrm rot="5400000">
            <a:off x="6814567" y="3334097"/>
            <a:ext cx="228600" cy="24923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/>
          </a:p>
        </p:txBody>
      </p:sp>
      <p:sp>
        <p:nvSpPr>
          <p:cNvPr id="21" name="Rectangle 42"/>
          <p:cNvSpPr>
            <a:spLocks noChangeArrowheads="1"/>
          </p:cNvSpPr>
          <p:nvPr/>
        </p:nvSpPr>
        <p:spPr bwMode="gray">
          <a:xfrm>
            <a:off x="1043608" y="6021288"/>
            <a:ext cx="6096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Green</a:t>
            </a:r>
          </a:p>
        </p:txBody>
      </p:sp>
      <p:sp>
        <p:nvSpPr>
          <p:cNvPr id="22" name="Rectangle 45"/>
          <p:cNvSpPr>
            <a:spLocks noChangeArrowheads="1"/>
          </p:cNvSpPr>
          <p:nvPr/>
        </p:nvSpPr>
        <p:spPr bwMode="gray">
          <a:xfrm>
            <a:off x="1763688" y="6041826"/>
            <a:ext cx="1676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dirty="0"/>
              <a:t>On </a:t>
            </a:r>
            <a:r>
              <a:rPr lang="en-US" sz="1000" dirty="0" smtClean="0"/>
              <a:t>track</a:t>
            </a:r>
            <a:endParaRPr lang="en-US" sz="1000" dirty="0"/>
          </a:p>
        </p:txBody>
      </p:sp>
      <p:sp>
        <p:nvSpPr>
          <p:cNvPr id="23" name="Rectangle 43"/>
          <p:cNvSpPr>
            <a:spLocks noChangeArrowheads="1"/>
          </p:cNvSpPr>
          <p:nvPr/>
        </p:nvSpPr>
        <p:spPr bwMode="gray">
          <a:xfrm>
            <a:off x="1048000" y="6309320"/>
            <a:ext cx="609600" cy="152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Yellow</a:t>
            </a:r>
          </a:p>
        </p:txBody>
      </p:sp>
      <p:sp>
        <p:nvSpPr>
          <p:cNvPr id="24" name="Rectangle 46"/>
          <p:cNvSpPr>
            <a:spLocks noChangeArrowheads="1"/>
          </p:cNvSpPr>
          <p:nvPr/>
        </p:nvSpPr>
        <p:spPr bwMode="gray">
          <a:xfrm>
            <a:off x="1763688" y="630932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000" dirty="0" smtClean="0"/>
              <a:t>At risk, issue and/or risk may be escalated</a:t>
            </a:r>
            <a:endParaRPr lang="en-US" sz="1000" dirty="0"/>
          </a:p>
        </p:txBody>
      </p:sp>
      <p:sp>
        <p:nvSpPr>
          <p:cNvPr id="25" name="Rectangle 44"/>
          <p:cNvSpPr>
            <a:spLocks noChangeArrowheads="1"/>
          </p:cNvSpPr>
          <p:nvPr/>
        </p:nvSpPr>
        <p:spPr bwMode="gray">
          <a:xfrm>
            <a:off x="1027387" y="6534150"/>
            <a:ext cx="6096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Red</a:t>
            </a:r>
          </a:p>
        </p:txBody>
      </p:sp>
      <p:sp>
        <p:nvSpPr>
          <p:cNvPr id="26" name="Rectangle 46"/>
          <p:cNvSpPr>
            <a:spLocks noChangeArrowheads="1"/>
          </p:cNvSpPr>
          <p:nvPr/>
        </p:nvSpPr>
        <p:spPr bwMode="gray">
          <a:xfrm>
            <a:off x="1763688" y="6534150"/>
            <a:ext cx="914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000" dirty="0" smtClean="0"/>
              <a:t>Risk mitigation in process, issues and/or risks are escalated</a:t>
            </a:r>
            <a:endParaRPr lang="en-US" sz="1000" dirty="0"/>
          </a:p>
        </p:txBody>
      </p:sp>
      <p:sp>
        <p:nvSpPr>
          <p:cNvPr id="27" name="Oval 211"/>
          <p:cNvSpPr>
            <a:spLocks noChangeArrowheads="1"/>
          </p:cNvSpPr>
          <p:nvPr/>
        </p:nvSpPr>
        <p:spPr bwMode="auto">
          <a:xfrm rot="5400000">
            <a:off x="5557217" y="2266553"/>
            <a:ext cx="228600" cy="24923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199" y="2780928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Oval 211"/>
          <p:cNvSpPr>
            <a:spLocks noChangeArrowheads="1"/>
          </p:cNvSpPr>
          <p:nvPr/>
        </p:nvSpPr>
        <p:spPr bwMode="auto">
          <a:xfrm rot="5400000">
            <a:off x="5590431" y="4459621"/>
            <a:ext cx="228600" cy="24923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62" y="5272757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979" y="5281389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Oval 211"/>
          <p:cNvSpPr>
            <a:spLocks noChangeArrowheads="1"/>
          </p:cNvSpPr>
          <p:nvPr/>
        </p:nvSpPr>
        <p:spPr bwMode="auto">
          <a:xfrm rot="5400000">
            <a:off x="6814567" y="2253977"/>
            <a:ext cx="228600" cy="24923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762" y="3836673"/>
            <a:ext cx="2619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253707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845" y="3847786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921" y="3297560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471" y="2766163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460415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2248937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317" y="3858218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248" y="2787278"/>
            <a:ext cx="261937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Oval 211"/>
          <p:cNvSpPr>
            <a:spLocks noChangeArrowheads="1"/>
          </p:cNvSpPr>
          <p:nvPr/>
        </p:nvSpPr>
        <p:spPr bwMode="auto">
          <a:xfrm rot="5400000">
            <a:off x="6823667" y="4424219"/>
            <a:ext cx="228600" cy="249238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2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001000" cy="536104"/>
          </a:xfrm>
        </p:spPr>
        <p:txBody>
          <a:bodyPr/>
          <a:lstStyle/>
          <a:p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Status </a:t>
            </a:r>
            <a:r>
              <a:rPr lang="en-C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Overdose Response in ED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42"/>
          <p:cNvSpPr>
            <a:spLocks noChangeArrowheads="1"/>
          </p:cNvSpPr>
          <p:nvPr/>
        </p:nvSpPr>
        <p:spPr bwMode="gray">
          <a:xfrm>
            <a:off x="3352800" y="6610350"/>
            <a:ext cx="6096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Green</a:t>
            </a:r>
          </a:p>
        </p:txBody>
      </p:sp>
      <p:sp>
        <p:nvSpPr>
          <p:cNvPr id="5" name="Rectangle 43"/>
          <p:cNvSpPr>
            <a:spLocks noChangeArrowheads="1"/>
          </p:cNvSpPr>
          <p:nvPr/>
        </p:nvSpPr>
        <p:spPr bwMode="gray">
          <a:xfrm>
            <a:off x="5486400" y="6610350"/>
            <a:ext cx="609600" cy="152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/>
              <a:t>Yellow</a:t>
            </a:r>
          </a:p>
        </p:txBody>
      </p:sp>
      <p:sp>
        <p:nvSpPr>
          <p:cNvPr id="6" name="Rectangle 44"/>
          <p:cNvSpPr>
            <a:spLocks noChangeArrowheads="1"/>
          </p:cNvSpPr>
          <p:nvPr/>
        </p:nvSpPr>
        <p:spPr bwMode="gray">
          <a:xfrm>
            <a:off x="7239000" y="6610350"/>
            <a:ext cx="6096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800" dirty="0">
                <a:solidFill>
                  <a:schemeClr val="bg1"/>
                </a:solidFill>
              </a:rPr>
              <a:t>Red</a:t>
            </a: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gray">
          <a:xfrm>
            <a:off x="3810000" y="6610350"/>
            <a:ext cx="16764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dirty="0"/>
              <a:t>On track; will complete as planned</a:t>
            </a: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gray">
          <a:xfrm>
            <a:off x="6019800" y="6610350"/>
            <a:ext cx="1828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600" dirty="0"/>
              <a:t>Planned delivery at risk</a:t>
            </a:r>
          </a:p>
        </p:txBody>
      </p:sp>
      <p:sp>
        <p:nvSpPr>
          <p:cNvPr id="9" name="Rectangle 84"/>
          <p:cNvSpPr>
            <a:spLocks noChangeArrowheads="1"/>
          </p:cNvSpPr>
          <p:nvPr/>
        </p:nvSpPr>
        <p:spPr bwMode="gray">
          <a:xfrm>
            <a:off x="1817688" y="6610350"/>
            <a:ext cx="1535112" cy="160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dirty="0"/>
              <a:t>Originally planned or completed activity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gray">
          <a:xfrm>
            <a:off x="6705600" y="1196754"/>
            <a:ext cx="2286000" cy="2304256"/>
          </a:xfrm>
          <a:prstGeom prst="rect">
            <a:avLst/>
          </a:prstGeom>
          <a:solidFill>
            <a:schemeClr val="bg1"/>
          </a:solidFill>
          <a:ln w="19050">
            <a:solidFill>
              <a:srgbClr val="006699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gray">
          <a:xfrm>
            <a:off x="749177" y="1202743"/>
            <a:ext cx="5899274" cy="2370273"/>
          </a:xfrm>
          <a:prstGeom prst="rect">
            <a:avLst/>
          </a:prstGeom>
          <a:noFill/>
          <a:ln w="19050">
            <a:solidFill>
              <a:srgbClr val="00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gray">
          <a:xfrm>
            <a:off x="683568" y="2553437"/>
            <a:ext cx="2880320" cy="109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5000"/>
              </a:spcBef>
              <a:spcAft>
                <a:spcPct val="15000"/>
              </a:spcAft>
              <a:tabLst>
                <a:tab pos="166688" algn="l"/>
              </a:tabLst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1. TRIP in ED:</a:t>
            </a:r>
          </a:p>
          <a:p>
            <a:pPr marL="529200" lvl="1" indent="-72000">
              <a:spcBef>
                <a:spcPct val="15000"/>
              </a:spcBef>
              <a:spcAft>
                <a:spcPct val="15000"/>
              </a:spcAft>
              <a:buFont typeface="+mj-lt"/>
              <a:buAutoNum type="alphaLcPeriod"/>
              <a:tabLst>
                <a:tab pos="166688" algn="l"/>
              </a:tabLst>
              <a:defRPr/>
            </a:pPr>
            <a:r>
              <a:rPr lang="en-US" sz="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32 TRIP sessions completed</a:t>
            </a:r>
          </a:p>
          <a:p>
            <a:pPr marL="529200" lvl="1" indent="-72000">
              <a:spcBef>
                <a:spcPct val="15000"/>
              </a:spcBef>
              <a:spcAft>
                <a:spcPct val="15000"/>
              </a:spcAft>
              <a:buFont typeface="+mj-lt"/>
              <a:buAutoNum type="alphaLcPeriod"/>
              <a:tabLst>
                <a:tab pos="166688" algn="l"/>
              </a:tabLst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 Plan TRIP workshops 2/month for 2018/2019</a:t>
            </a:r>
          </a:p>
          <a:p>
            <a:pPr marL="529200" lvl="1" indent="-72000">
              <a:spcBef>
                <a:spcPct val="15000"/>
              </a:spcBef>
              <a:spcAft>
                <a:spcPct val="15000"/>
              </a:spcAft>
              <a:buFont typeface="+mj-lt"/>
              <a:buAutoNum type="alphaLcPeriod"/>
              <a:tabLst>
                <a:tab pos="166688" algn="l"/>
              </a:tabLst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 2 Building resilience session completed, 3 planned for fall 2018 for OD champions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gray">
          <a:xfrm>
            <a:off x="764728" y="3573017"/>
            <a:ext cx="4470896" cy="1440159"/>
          </a:xfrm>
          <a:prstGeom prst="rect">
            <a:avLst/>
          </a:prstGeom>
          <a:solidFill>
            <a:schemeClr val="bg1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 tIns="9144" rIns="0"/>
          <a:lstStyle/>
          <a:p>
            <a:pPr marL="166688" indent="-166688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Recent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Accomplishments</a:t>
            </a:r>
            <a:b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Suboxone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and substance use screening/ENAR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in-services continue in target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ED’s for PPO that went live June 27</a:t>
            </a:r>
            <a:r>
              <a:rPr lang="en-US" sz="9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 for ED Staff on SUSAT continues.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Go-live date for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Suboxone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induction in ED at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MMH and FCH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set for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19 Sept 2018, and for PAH and DH set for 15 Oct 2018.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go-live of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uboxone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induction at DH, FCH, MMH, &amp; PAH continues.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Collaboration with SUSAT continues.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Overdose Response Lead for Emergency Network has connect with ERP groups from target communities and fall go-live sites to plan work.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SUSAT OE in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meditech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to be updated to prompt collection of alternate contact info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gray">
          <a:xfrm>
            <a:off x="5220073" y="3573017"/>
            <a:ext cx="3804352" cy="2376263"/>
          </a:xfrm>
          <a:prstGeom prst="rect">
            <a:avLst/>
          </a:prstGeom>
          <a:solidFill>
            <a:schemeClr val="bg1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 tIns="9144"/>
          <a:lstStyle/>
          <a:p>
            <a:pPr marL="166688" indent="-166688">
              <a:lnSpc>
                <a:spcPct val="150000"/>
              </a:lnSpc>
              <a:spcBef>
                <a:spcPct val="15000"/>
              </a:spcBef>
              <a:spcAft>
                <a:spcPct val="150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Upcoming Key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dirty="0" smtClean="0">
                <a:latin typeface="Ariel"/>
              </a:rPr>
              <a:t>Continue to connect with staff on new ENAR with substance use screening imbedded, roll-out of SUSAT business cards (all sites), and roll-out of </a:t>
            </a:r>
            <a:r>
              <a:rPr lang="en-GB" sz="900" dirty="0" err="1">
                <a:latin typeface="Ariel"/>
              </a:rPr>
              <a:t>S</a:t>
            </a:r>
            <a:r>
              <a:rPr lang="en-GB" sz="900" dirty="0" err="1" smtClean="0">
                <a:latin typeface="Ariel"/>
              </a:rPr>
              <a:t>uboxone</a:t>
            </a:r>
            <a:r>
              <a:rPr lang="en-GB" sz="900" dirty="0" smtClean="0">
                <a:latin typeface="Ariel"/>
              </a:rPr>
              <a:t> PPO (in target EDs).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dirty="0" smtClean="0">
                <a:latin typeface="Ariel"/>
              </a:rPr>
              <a:t>Further presentations to </a:t>
            </a:r>
            <a:r>
              <a:rPr lang="en-GB" sz="900" dirty="0" smtClean="0">
                <a:latin typeface="Ariel"/>
              </a:rPr>
              <a:t>RNs </a:t>
            </a:r>
            <a:r>
              <a:rPr lang="en-GB" sz="900" dirty="0" smtClean="0">
                <a:latin typeface="Ariel"/>
              </a:rPr>
              <a:t>&amp; ERPs</a:t>
            </a:r>
            <a:r>
              <a:rPr lang="en-GB" sz="900" dirty="0" smtClean="0">
                <a:latin typeface="Ariel"/>
              </a:rPr>
              <a:t> </a:t>
            </a:r>
            <a:r>
              <a:rPr lang="en-GB" sz="900" dirty="0" smtClean="0">
                <a:latin typeface="Ariel"/>
              </a:rPr>
              <a:t>on </a:t>
            </a:r>
            <a:r>
              <a:rPr lang="en-GB" sz="900" dirty="0" err="1" smtClean="0">
                <a:latin typeface="Ariel"/>
              </a:rPr>
              <a:t>Suboxone</a:t>
            </a:r>
            <a:r>
              <a:rPr lang="en-GB" sz="900" dirty="0" smtClean="0">
                <a:latin typeface="Ariel"/>
              </a:rPr>
              <a:t> </a:t>
            </a:r>
            <a:r>
              <a:rPr lang="en-GB" sz="900" dirty="0" smtClean="0">
                <a:latin typeface="Ariel"/>
              </a:rPr>
              <a:t>PPO in all ED.</a:t>
            </a:r>
            <a:endParaRPr lang="en-GB" sz="900" dirty="0" smtClean="0">
              <a:latin typeface="Ariel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dirty="0" smtClean="0">
                <a:latin typeface="Ariel"/>
              </a:rPr>
              <a:t>Support </a:t>
            </a:r>
            <a:r>
              <a:rPr lang="en-GB" sz="900" dirty="0" err="1" smtClean="0">
                <a:latin typeface="Ariel"/>
              </a:rPr>
              <a:t>Suboxone</a:t>
            </a:r>
            <a:r>
              <a:rPr lang="en-GB" sz="900" dirty="0" smtClean="0">
                <a:latin typeface="Ariel"/>
              </a:rPr>
              <a:t> induction go-live at ERH &amp; RCH (15 Aug 2018) and FCH &amp; MMH (19 Sept 2018) and DH &amp; PAH (15 Oct 2018).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Follow-up on process for patients in corrections and around issue of inaccurate contact info for SUSAT referrals.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dirty="0" smtClean="0">
                <a:latin typeface="Ariel"/>
              </a:rPr>
              <a:t>Reinforce universal screening in FH EDs and embed into focused assessment record.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dirty="0" smtClean="0">
                <a:latin typeface="Ariel"/>
              </a:rPr>
              <a:t>Develop evaluation plan to gage success of ED Overdose Response initiatives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dirty="0" smtClean="0">
                <a:latin typeface="Ariel"/>
              </a:rPr>
              <a:t>Support roll-out of </a:t>
            </a:r>
            <a:r>
              <a:rPr lang="en-GB" sz="900" dirty="0" err="1" smtClean="0">
                <a:latin typeface="Ariel"/>
              </a:rPr>
              <a:t>iOAT</a:t>
            </a:r>
            <a:r>
              <a:rPr lang="en-GB" sz="900" dirty="0" smtClean="0">
                <a:latin typeface="Ariel"/>
              </a:rPr>
              <a:t> at SMH. Clarify plan for </a:t>
            </a:r>
            <a:r>
              <a:rPr lang="en-GB" sz="900" dirty="0" err="1" smtClean="0">
                <a:latin typeface="Ariel"/>
              </a:rPr>
              <a:t>iOAT</a:t>
            </a:r>
            <a:r>
              <a:rPr lang="en-GB" sz="900" dirty="0" smtClean="0">
                <a:latin typeface="Ariel"/>
              </a:rPr>
              <a:t> patients who present to other EDs in FH</a:t>
            </a:r>
            <a:r>
              <a:rPr lang="en-GB" sz="900" dirty="0" smtClean="0">
                <a:latin typeface="Ariel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900" smtClean="0">
                <a:latin typeface="Ariel"/>
              </a:rPr>
              <a:t>Teach TIPS/Building </a:t>
            </a:r>
            <a:r>
              <a:rPr lang="en-GB" sz="900" dirty="0" smtClean="0">
                <a:latin typeface="Ariel"/>
              </a:rPr>
              <a:t>Resilience &amp; Staying Humane courses</a:t>
            </a:r>
            <a:endParaRPr lang="en-GB" sz="900" dirty="0" smtClean="0">
              <a:latin typeface="Ariel"/>
            </a:endParaRPr>
          </a:p>
          <a:p>
            <a:endParaRPr lang="en-GB" sz="900" dirty="0" smtClean="0">
              <a:latin typeface="Ariel"/>
            </a:endParaRPr>
          </a:p>
        </p:txBody>
      </p:sp>
      <p:sp>
        <p:nvSpPr>
          <p:cNvPr id="16" name="Rectangle 50"/>
          <p:cNvSpPr>
            <a:spLocks noChangeArrowheads="1"/>
          </p:cNvSpPr>
          <p:nvPr/>
        </p:nvSpPr>
        <p:spPr bwMode="gray">
          <a:xfrm>
            <a:off x="6781800" y="1414463"/>
            <a:ext cx="22098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/>
          <a:p>
            <a:pPr>
              <a:spcBef>
                <a:spcPct val="15000"/>
              </a:spcBef>
              <a:spcAft>
                <a:spcPct val="15000"/>
              </a:spcAft>
              <a:buClr>
                <a:srgbClr val="006699"/>
              </a:buClr>
              <a:buFont typeface="Wingdings" pitchFamily="2" charset="2"/>
              <a:buNone/>
            </a:pPr>
            <a:endParaRPr lang="en-US" sz="1000" dirty="0"/>
          </a:p>
        </p:txBody>
      </p:sp>
      <p:sp>
        <p:nvSpPr>
          <p:cNvPr id="17" name="Rectangle 60"/>
          <p:cNvSpPr>
            <a:spLocks noChangeArrowheads="1"/>
          </p:cNvSpPr>
          <p:nvPr/>
        </p:nvSpPr>
        <p:spPr bwMode="gray">
          <a:xfrm>
            <a:off x="903288" y="2140348"/>
            <a:ext cx="2515393" cy="6826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dirty="0"/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 Box 74"/>
          <p:cNvSpPr txBox="1">
            <a:spLocks noChangeArrowheads="1"/>
          </p:cNvSpPr>
          <p:nvPr/>
        </p:nvSpPr>
        <p:spPr bwMode="auto">
          <a:xfrm>
            <a:off x="749177" y="2384159"/>
            <a:ext cx="51045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25000"/>
              </a:spcBef>
            </a:pPr>
            <a:r>
              <a:rPr lang="en-US" sz="1000" dirty="0" smtClean="0"/>
              <a:t>Mar</a:t>
            </a:r>
            <a:endParaRPr lang="en-US" sz="1000" dirty="0"/>
          </a:p>
        </p:txBody>
      </p:sp>
      <p:sp>
        <p:nvSpPr>
          <p:cNvPr id="28" name="Oval 61"/>
          <p:cNvSpPr>
            <a:spLocks noChangeArrowheads="1"/>
          </p:cNvSpPr>
          <p:nvPr/>
        </p:nvSpPr>
        <p:spPr bwMode="gray">
          <a:xfrm>
            <a:off x="911226" y="2055019"/>
            <a:ext cx="274637" cy="274638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 smtClean="0"/>
              <a:t>1</a:t>
            </a:r>
            <a:endParaRPr lang="en-US" sz="1000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gray">
          <a:xfrm>
            <a:off x="827146" y="1314855"/>
            <a:ext cx="5702135" cy="34673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Timeline:</a:t>
            </a:r>
          </a:p>
          <a:p>
            <a:r>
              <a:rPr lang="en-US" sz="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1 &amp; 2: Development &amp; Implementation in targeted communities (SMH, ARH, BH, CGH, LMH, RMH)</a:t>
            </a:r>
            <a:endParaRPr lang="en-US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70"/>
          <p:cNvSpPr>
            <a:spLocks noChangeArrowheads="1"/>
          </p:cNvSpPr>
          <p:nvPr/>
        </p:nvSpPr>
        <p:spPr bwMode="gray">
          <a:xfrm>
            <a:off x="1572419" y="2055018"/>
            <a:ext cx="274637" cy="2746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 smtClean="0"/>
              <a:t>3</a:t>
            </a:r>
            <a:endParaRPr lang="en-US" sz="1000" dirty="0"/>
          </a:p>
        </p:txBody>
      </p:sp>
      <p:sp>
        <p:nvSpPr>
          <p:cNvPr id="48" name="Text Box 71"/>
          <p:cNvSpPr txBox="1">
            <a:spLocks noChangeArrowheads="1"/>
          </p:cNvSpPr>
          <p:nvPr/>
        </p:nvSpPr>
        <p:spPr bwMode="gray">
          <a:xfrm>
            <a:off x="1495741" y="2406564"/>
            <a:ext cx="463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25000"/>
              </a:spcBef>
            </a:pPr>
            <a:r>
              <a:rPr lang="en-US" sz="1000" dirty="0" smtClean="0"/>
              <a:t>Jun</a:t>
            </a:r>
            <a:endParaRPr lang="en-US" sz="1000" dirty="0"/>
          </a:p>
        </p:txBody>
      </p:sp>
      <p:sp>
        <p:nvSpPr>
          <p:cNvPr id="49" name="Oval 70"/>
          <p:cNvSpPr>
            <a:spLocks noChangeArrowheads="1"/>
          </p:cNvSpPr>
          <p:nvPr/>
        </p:nvSpPr>
        <p:spPr bwMode="gray">
          <a:xfrm>
            <a:off x="1228328" y="2055018"/>
            <a:ext cx="274638" cy="2746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/>
              <a:t>2</a:t>
            </a:r>
          </a:p>
        </p:txBody>
      </p:sp>
      <p:sp>
        <p:nvSpPr>
          <p:cNvPr id="50" name="Text Box 71"/>
          <p:cNvSpPr txBox="1">
            <a:spLocks noChangeArrowheads="1"/>
          </p:cNvSpPr>
          <p:nvPr/>
        </p:nvSpPr>
        <p:spPr bwMode="gray">
          <a:xfrm>
            <a:off x="1133872" y="2403962"/>
            <a:ext cx="463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CA"/>
            </a:defPPr>
            <a:lvl1pPr algn="ctr" eaLnBrk="1" hangingPunct="1">
              <a:lnSpc>
                <a:spcPct val="50000"/>
              </a:lnSpc>
              <a:spcBef>
                <a:spcPct val="25000"/>
              </a:spcBef>
              <a:defRPr sz="1000">
                <a:latin typeface="Arial" charset="0"/>
                <a:cs typeface="Arial" charset="0"/>
              </a:defRPr>
            </a:lvl1pPr>
            <a:lvl2pPr marL="742950" indent="-285750">
              <a:defRPr sz="1600">
                <a:latin typeface="Arial" charset="0"/>
                <a:cs typeface="Arial" charset="0"/>
              </a:defRPr>
            </a:lvl2pPr>
            <a:lvl3pPr marL="1143000" indent="-228600">
              <a:defRPr sz="1600">
                <a:latin typeface="Arial" charset="0"/>
                <a:cs typeface="Arial" charset="0"/>
              </a:defRPr>
            </a:lvl3pPr>
            <a:lvl4pPr marL="1600200" indent="-228600">
              <a:defRPr sz="1600">
                <a:latin typeface="Arial" charset="0"/>
                <a:cs typeface="Arial" charset="0"/>
              </a:defRPr>
            </a:lvl4pPr>
            <a:lvl5pPr marL="2057400" indent="-22860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Jun</a:t>
            </a:r>
          </a:p>
        </p:txBody>
      </p:sp>
      <p:sp>
        <p:nvSpPr>
          <p:cNvPr id="55" name="Rectangle 26"/>
          <p:cNvSpPr>
            <a:spLocks noChangeArrowheads="1"/>
          </p:cNvSpPr>
          <p:nvPr/>
        </p:nvSpPr>
        <p:spPr bwMode="gray">
          <a:xfrm>
            <a:off x="764728" y="5013176"/>
            <a:ext cx="4455344" cy="1512168"/>
          </a:xfrm>
          <a:prstGeom prst="rect">
            <a:avLst/>
          </a:prstGeom>
          <a:solidFill>
            <a:schemeClr val="bg1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 rIns="0"/>
          <a:lstStyle/>
          <a:p>
            <a:pPr marL="171450" indent="-171450">
              <a:spcBef>
                <a:spcPct val="15000"/>
              </a:spcBef>
              <a:spcAft>
                <a:spcPct val="15000"/>
              </a:spcAft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Key Risks and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In hospitals without Addiction Physician coverage ED patients in withdrawal who will be admitted are ineligible for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Suboxone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induction in the ED because there is no clear process about how induction would continue once admitted to hospital.</a:t>
            </a:r>
          </a:p>
          <a:p>
            <a:pPr marL="171450" indent="-17145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SUSAT capacity to follow up with referrals continues to be limited because of inaccurate contact info. Accuracy of info improving with further ED staff education. </a:t>
            </a:r>
          </a:p>
          <a:p>
            <a:pPr marL="171450" indent="-17145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Overdose Response Lead (ERP) connecting with ER Physicians in target EDs . </a:t>
            </a:r>
          </a:p>
          <a:p>
            <a:pPr marL="171450" indent="-171450">
              <a:spcBef>
                <a:spcPct val="15000"/>
              </a:spcBef>
              <a:spcAft>
                <a:spcPct val="15000"/>
              </a:spcAft>
              <a:buClr>
                <a:srgbClr val="006699"/>
              </a:buClr>
              <a:buFont typeface="Wingdings" pitchFamily="2" charset="2"/>
              <a:buChar char="§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OAT clinics in Port Moody, Langley and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Whiterock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expected to open in Sept/Oct and readiness to accept patients will affect process in these communities.</a:t>
            </a:r>
          </a:p>
          <a:p>
            <a:pPr marL="171450" indent="-171450">
              <a:spcBef>
                <a:spcPct val="15000"/>
              </a:spcBef>
              <a:spcAft>
                <a:spcPct val="15000"/>
              </a:spcAft>
              <a:buClr>
                <a:srgbClr val="006699"/>
              </a:buClr>
              <a:buFont typeface="Wingdings" pitchFamily="2" charset="2"/>
              <a:buChar char="§"/>
            </a:pP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gray">
          <a:xfrm>
            <a:off x="5220073" y="5949280"/>
            <a:ext cx="3771528" cy="576064"/>
          </a:xfrm>
          <a:prstGeom prst="rect">
            <a:avLst/>
          </a:prstGeom>
          <a:solidFill>
            <a:schemeClr val="bg1"/>
          </a:soli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/>
          <a:lstStyle/>
          <a:p>
            <a:pPr marL="166688" indent="-166688">
              <a:lnSpc>
                <a:spcPct val="150000"/>
              </a:lnSpc>
              <a:spcBef>
                <a:spcPts val="0"/>
              </a:spcBef>
              <a:spcAft>
                <a:spcPct val="15000"/>
              </a:spcAft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Decisions &amp; Guidance</a:t>
            </a:r>
            <a:b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Plan for admitted patients with OUD unclear.</a:t>
            </a:r>
          </a:p>
        </p:txBody>
      </p:sp>
      <p:sp>
        <p:nvSpPr>
          <p:cNvPr id="57" name="Rectangle 42"/>
          <p:cNvSpPr>
            <a:spLocks noChangeArrowheads="1"/>
          </p:cNvSpPr>
          <p:nvPr/>
        </p:nvSpPr>
        <p:spPr bwMode="gray">
          <a:xfrm>
            <a:off x="1295400" y="6610350"/>
            <a:ext cx="609600" cy="152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800" dirty="0">
                <a:solidFill>
                  <a:schemeClr val="bg1"/>
                </a:solidFill>
              </a:rPr>
              <a:t>Gray</a:t>
            </a:r>
          </a:p>
        </p:txBody>
      </p:sp>
      <p:sp>
        <p:nvSpPr>
          <p:cNvPr id="58" name="Rectangle 46"/>
          <p:cNvSpPr>
            <a:spLocks noChangeArrowheads="1"/>
          </p:cNvSpPr>
          <p:nvPr/>
        </p:nvSpPr>
        <p:spPr bwMode="gray">
          <a:xfrm>
            <a:off x="7900194" y="6610350"/>
            <a:ext cx="914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600" dirty="0" smtClean="0"/>
              <a:t>Risk mitigation in process</a:t>
            </a:r>
            <a:endParaRPr lang="en-US" sz="600" dirty="0"/>
          </a:p>
        </p:txBody>
      </p:sp>
      <p:sp>
        <p:nvSpPr>
          <p:cNvPr id="59" name="Oval 70"/>
          <p:cNvSpPr>
            <a:spLocks noChangeArrowheads="1"/>
          </p:cNvSpPr>
          <p:nvPr/>
        </p:nvSpPr>
        <p:spPr bwMode="gray">
          <a:xfrm>
            <a:off x="1941513" y="2051049"/>
            <a:ext cx="274637" cy="274638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/>
              <a:t>4</a:t>
            </a: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gray">
          <a:xfrm>
            <a:off x="3418681" y="1661585"/>
            <a:ext cx="3174207" cy="183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r>
              <a:rPr lang="en-CA" sz="900" dirty="0" smtClean="0">
                <a:latin typeface="Arial" pitchFamily="34" charset="0"/>
                <a:cs typeface="Arial" pitchFamily="34" charset="0"/>
              </a:rPr>
              <a:t>Post OD Follow up in ED: ED Process developed. To be implemented at all sites by end June.</a:t>
            </a:r>
            <a:endParaRPr lang="en-CA" sz="9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endParaRPr lang="en-CA" sz="9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r>
              <a:rPr lang="en-CA" sz="900" dirty="0" smtClean="0">
                <a:latin typeface="Arial" pitchFamily="34" charset="0"/>
                <a:cs typeface="Arial" pitchFamily="34" charset="0"/>
              </a:rPr>
              <a:t>Universal Screening- 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ED Process developed. </a:t>
            </a:r>
            <a:r>
              <a:rPr lang="en-US" sz="9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creening question finalized with MHSU. Will implement for acute ED patients end June (all sites).</a:t>
            </a: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Suboxone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in ED- To be implemented in 6 EDs for targeted communities by end June 2018.</a:t>
            </a: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endParaRPr lang="en-US" sz="900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6688" algn="l"/>
              </a:tabLst>
              <a:defRPr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Opioid Use patient handout- Finalized with MHSU collaboration. Distribution to all sites in June.</a:t>
            </a:r>
          </a:p>
          <a:p>
            <a:pPr marL="228600" indent="-228600">
              <a:spcBef>
                <a:spcPct val="15000"/>
              </a:spcBef>
              <a:spcAft>
                <a:spcPct val="15000"/>
              </a:spcAft>
              <a:buFontTx/>
              <a:buAutoNum type="arabicPeriod"/>
              <a:tabLst>
                <a:tab pos="166688" algn="l"/>
              </a:tabLst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  <a:p>
            <a:pPr marL="166688" indent="-166688">
              <a:spcBef>
                <a:spcPct val="15000"/>
              </a:spcBef>
              <a:spcAft>
                <a:spcPct val="15000"/>
              </a:spcAft>
              <a:tabLst>
                <a:tab pos="166688" algn="l"/>
              </a:tabLst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71"/>
          <p:cNvSpPr txBox="1">
            <a:spLocks noChangeArrowheads="1"/>
          </p:cNvSpPr>
          <p:nvPr/>
        </p:nvSpPr>
        <p:spPr bwMode="gray">
          <a:xfrm>
            <a:off x="1876202" y="2424227"/>
            <a:ext cx="463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CA"/>
            </a:defPPr>
            <a:lvl1pPr algn="ctr" eaLnBrk="1" hangingPunct="1">
              <a:lnSpc>
                <a:spcPct val="50000"/>
              </a:lnSpc>
              <a:spcBef>
                <a:spcPct val="25000"/>
              </a:spcBef>
              <a:defRPr sz="1000">
                <a:latin typeface="Arial" charset="0"/>
                <a:cs typeface="Arial" charset="0"/>
              </a:defRPr>
            </a:lvl1pPr>
            <a:lvl2pPr marL="742950" indent="-285750">
              <a:defRPr sz="1600">
                <a:latin typeface="Arial" charset="0"/>
                <a:cs typeface="Arial" charset="0"/>
              </a:defRPr>
            </a:lvl2pPr>
            <a:lvl3pPr marL="1143000" indent="-228600">
              <a:defRPr sz="1600">
                <a:latin typeface="Arial" charset="0"/>
                <a:cs typeface="Arial" charset="0"/>
              </a:defRPr>
            </a:lvl3pPr>
            <a:lvl4pPr marL="1600200" indent="-228600">
              <a:defRPr sz="1600">
                <a:latin typeface="Arial" charset="0"/>
                <a:cs typeface="Arial" charset="0"/>
              </a:defRPr>
            </a:lvl4pPr>
            <a:lvl5pPr marL="2057400" indent="-22860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r>
              <a:rPr lang="en-US" dirty="0" smtClean="0"/>
              <a:t>Jun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820688" y="692696"/>
            <a:ext cx="8170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lang="en-US" sz="1100" b="1" dirty="0" smtClean="0">
                <a:latin typeface="Ariel"/>
                <a:cs typeface="Arial" panose="020B0604020202020204" pitchFamily="34" charset="0"/>
              </a:rPr>
              <a:t>: </a:t>
            </a:r>
            <a:r>
              <a:rPr lang="en-CA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Implementation of key Opioid Response interventions In FH Emergency Departments to improve care of patients present with </a:t>
            </a:r>
            <a:r>
              <a:rPr lang="en-CA" sz="1200" dirty="0">
                <a:latin typeface="Arial" panose="020B0604020202020204" pitchFamily="34" charset="0"/>
                <a:cs typeface="Arial" panose="020B0604020202020204" pitchFamily="34" charset="0"/>
              </a:rPr>
              <a:t>an opioid overdose or identified as at risk for opioid overdose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36"/>
          <p:cNvSpPr>
            <a:spLocks noChangeArrowheads="1"/>
          </p:cNvSpPr>
          <p:nvPr/>
        </p:nvSpPr>
        <p:spPr bwMode="gray">
          <a:xfrm>
            <a:off x="6748620" y="1412776"/>
            <a:ext cx="2023641" cy="270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Overall Project Status:</a:t>
            </a:r>
          </a:p>
          <a:p>
            <a:pPr>
              <a:defRPr/>
            </a:pPr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50"/>
          <p:cNvSpPr>
            <a:spLocks noChangeArrowheads="1"/>
          </p:cNvSpPr>
          <p:nvPr/>
        </p:nvSpPr>
        <p:spPr bwMode="gray">
          <a:xfrm>
            <a:off x="6808850" y="1477963"/>
            <a:ext cx="2182688" cy="183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/>
          <a:p>
            <a:pPr>
              <a:spcBef>
                <a:spcPct val="15000"/>
              </a:spcBef>
              <a:spcAft>
                <a:spcPct val="15000"/>
              </a:spcAft>
              <a:buClr>
                <a:srgbClr val="006699"/>
              </a:buClr>
              <a:buFont typeface="Wingdings" pitchFamily="2" charset="2"/>
              <a:buNone/>
            </a:pP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 1: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Strategy and Development</a:t>
            </a:r>
          </a:p>
          <a:p>
            <a:pPr eaLnBrk="1" hangingPunct="1"/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 2 Goal: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 in target communities (SMH, RMH, LMH, CGH, ARH + BH) by Jun 2018</a:t>
            </a:r>
          </a:p>
          <a:p>
            <a:pPr eaLnBrk="1" hangingPunct="1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Phase 3 Goal: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 in remaining EDs by Mar 2019</a:t>
            </a:r>
          </a:p>
          <a:p>
            <a:pPr eaLnBrk="1" hangingPunct="1"/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Baseline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Budget: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N/A</a:t>
            </a:r>
          </a:p>
          <a:p>
            <a:pPr eaLnBrk="1" hangingPunct="1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Budget Spent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N/A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15000"/>
              </a:spcBef>
              <a:spcAft>
                <a:spcPct val="15000"/>
              </a:spcAft>
              <a:buClr>
                <a:srgbClr val="006699"/>
              </a:buClr>
              <a:buFont typeface="Wingdings" pitchFamily="2" charset="2"/>
              <a:buNone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71"/>
          <p:cNvSpPr txBox="1">
            <a:spLocks noChangeArrowheads="1"/>
          </p:cNvSpPr>
          <p:nvPr/>
        </p:nvSpPr>
        <p:spPr bwMode="gray">
          <a:xfrm>
            <a:off x="2216150" y="2323956"/>
            <a:ext cx="4889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CA"/>
            </a:defPPr>
            <a:lvl1pPr algn="ctr" eaLnBrk="1" hangingPunct="1">
              <a:lnSpc>
                <a:spcPct val="50000"/>
              </a:lnSpc>
              <a:spcBef>
                <a:spcPct val="25000"/>
              </a:spcBef>
              <a:defRPr sz="1000">
                <a:latin typeface="Arial" charset="0"/>
                <a:cs typeface="Arial" charset="0"/>
              </a:defRPr>
            </a:lvl1pPr>
            <a:lvl2pPr marL="742950" indent="-285750">
              <a:defRPr sz="1600">
                <a:latin typeface="Arial" charset="0"/>
                <a:cs typeface="Arial" charset="0"/>
              </a:defRPr>
            </a:lvl2pPr>
            <a:lvl3pPr marL="1143000" indent="-228600">
              <a:defRPr sz="1600">
                <a:latin typeface="Arial" charset="0"/>
                <a:cs typeface="Arial" charset="0"/>
              </a:defRPr>
            </a:lvl3pPr>
            <a:lvl4pPr marL="1600200" indent="-228600">
              <a:defRPr sz="1600">
                <a:latin typeface="Arial" charset="0"/>
                <a:cs typeface="Arial" charset="0"/>
              </a:defRPr>
            </a:lvl4pPr>
            <a:lvl5pPr marL="2057400" indent="-228600">
              <a:defRPr sz="1600"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rial" charset="0"/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Jun</a:t>
            </a:r>
            <a:endParaRPr lang="en-US" dirty="0"/>
          </a:p>
          <a:p>
            <a:endParaRPr lang="en-US" dirty="0"/>
          </a:p>
        </p:txBody>
      </p:sp>
      <p:sp>
        <p:nvSpPr>
          <p:cNvPr id="45" name="Oval 211"/>
          <p:cNvSpPr>
            <a:spLocks noChangeArrowheads="1"/>
          </p:cNvSpPr>
          <p:nvPr/>
        </p:nvSpPr>
        <p:spPr bwMode="auto">
          <a:xfrm>
            <a:off x="2278934" y="2034232"/>
            <a:ext cx="274813" cy="288642"/>
          </a:xfrm>
          <a:prstGeom prst="ellipse">
            <a:avLst/>
          </a:prstGeom>
          <a:solidFill>
            <a:srgbClr val="00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 smtClean="0"/>
              <a:t>5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004404" y="1839953"/>
            <a:ext cx="18126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Proposed / Estimated</a:t>
            </a:r>
            <a:endParaRPr lang="en-C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3033" y="2147729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900" dirty="0" smtClean="0"/>
          </a:p>
          <a:p>
            <a:endParaRPr lang="en-CA" sz="900" dirty="0"/>
          </a:p>
        </p:txBody>
      </p:sp>
    </p:spTree>
    <p:extLst>
      <p:ext uri="{BB962C8B-B14F-4D97-AF65-F5344CB8AC3E}">
        <p14:creationId xmlns:p14="http://schemas.microsoft.com/office/powerpoint/2010/main" val="3301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ange blue sideba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DE96A6E96570429CC627C41AE75E6C" ma:contentTypeVersion="0" ma:contentTypeDescription="Create a new document." ma:contentTypeScope="" ma:versionID="862573a0e93b9a8ceafdc74675513a3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AC90F3-13A5-430B-9296-1E38737D74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C3B2004-FC46-4533-AB77-84B840B380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FF6F6D-7DFD-43A0-A0EF-2AA94979EF3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Orange blue sidebar</Template>
  <TotalTime>23293</TotalTime>
  <Words>587</Words>
  <Application>Microsoft Office PowerPoint</Application>
  <PresentationFormat>On-screen Show (4:3)</PresentationFormat>
  <Paragraphs>86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Orange blue sidebar</vt:lpstr>
      <vt:lpstr>1_Default Design</vt:lpstr>
      <vt:lpstr>Emergency Network Project Status Overdose Response in ED    Aug 2018</vt:lpstr>
      <vt:lpstr>Project Status Overdose Response in ED</vt:lpstr>
    </vt:vector>
  </TitlesOfParts>
  <Company>Health Shared Services 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Sahota, Aneet</dc:creator>
  <cp:lastModifiedBy>Holder, Abigail</cp:lastModifiedBy>
  <cp:revision>297</cp:revision>
  <cp:lastPrinted>2004-03-11T22:22:52Z</cp:lastPrinted>
  <dcterms:created xsi:type="dcterms:W3CDTF">2015-11-26T15:19:25Z</dcterms:created>
  <dcterms:modified xsi:type="dcterms:W3CDTF">2018-08-24T22:33:29Z</dcterms:modified>
</cp:coreProperties>
</file>